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4" r:id="rId3"/>
    <p:sldId id="365" r:id="rId4"/>
    <p:sldId id="349" r:id="rId5"/>
    <p:sldId id="351" r:id="rId6"/>
    <p:sldId id="337" r:id="rId7"/>
    <p:sldId id="341" r:id="rId8"/>
    <p:sldId id="283" r:id="rId9"/>
    <p:sldId id="354" r:id="rId10"/>
    <p:sldId id="327" r:id="rId11"/>
    <p:sldId id="355" r:id="rId12"/>
    <p:sldId id="358" r:id="rId13"/>
    <p:sldId id="359" r:id="rId14"/>
    <p:sldId id="356" r:id="rId15"/>
    <p:sldId id="361" r:id="rId16"/>
    <p:sldId id="280" r:id="rId17"/>
  </p:sldIdLst>
  <p:sldSz cx="15544800" cy="10058400"/>
  <p:notesSz cx="7010400" cy="9296400"/>
  <p:defaultTextStyle>
    <a:defPPr>
      <a:defRPr lang="en-US"/>
    </a:defPPr>
    <a:lvl1pPr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730250" indent="-273050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462088" indent="-547688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2193925" indent="-822325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925763" indent="-1096963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srgbClr val="FF0000"/>
    </p:penClr>
  </p:showPr>
  <p:clrMru>
    <a:srgbClr val="D05F2F"/>
    <a:srgbClr val="FDDD3B"/>
    <a:srgbClr val="E58B25"/>
    <a:srgbClr val="237FA8"/>
    <a:srgbClr val="1A3F6A"/>
    <a:srgbClr val="EEA522"/>
    <a:srgbClr val="F2C920"/>
    <a:srgbClr val="E5DA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2" autoAdjust="0"/>
  </p:normalViewPr>
  <p:slideViewPr>
    <p:cSldViewPr>
      <p:cViewPr>
        <p:scale>
          <a:sx n="50" d="100"/>
          <a:sy n="50" d="100"/>
        </p:scale>
        <p:origin x="-2346" y="-894"/>
      </p:cViewPr>
      <p:guideLst>
        <p:guide orient="horz" pos="1168"/>
        <p:guide pos="56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0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BF1581-23C1-43E3-8D60-A0E07D529A14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874172-77DC-4249-A4E4-2C9663E0E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165F9E-66CD-49E0-959E-2740017A17E6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696913"/>
            <a:ext cx="5387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39C99F-A3A6-4969-8AF1-025388D7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06E6CB-E9CA-4E37-9A3C-98F1A60CD8F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B2859E-6250-4310-8166-5D4F8CA9646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A051E1-524A-4757-949B-14AD61420A3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B495B4-50B8-4EF9-B849-AB4FD2A2151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4C5D74-77AB-4E25-92B3-35405108F51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B20B36-6F2F-44F2-8CE6-CE2C8422DAD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68526-2D40-4682-BA5F-20F17C25895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35F1EA-BDC1-4A88-BB73-75310E9FD74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84E8B-470D-4EC2-98B6-996525508C8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AD4AA-934E-434F-8833-C6E38EACCBC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188059-879B-4313-9BBD-FF6D17570FF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5D255B-1FE9-4713-9085-DF76B03E9AF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8E08-F634-44A2-8703-41605E2D8DC1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5316-2C13-465E-87AA-7CB7F141F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D53D-5B70-43F6-8BB9-032363BD11B5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0F2B-B376-416D-AF22-00D279AEE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70D0-73EC-4AE5-A256-7D3C4DB41CCC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34828-74DE-41F8-9B1A-B4BF14EBB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BB6F-7B8C-4575-B880-7CB755EA1251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9FCE-D503-4D39-94DF-635690623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CF24-8265-439B-BF60-EE0632662702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A0A4-6004-4BD8-83DA-7A8C4A232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F626-96F2-42A7-8297-C07B219B45A7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CDAD-95E8-4DE5-AAD3-3B4C94B4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1B53-4D3D-4304-89E3-86AFA934853F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F990-CEAD-40FA-BFB6-29B1F367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58427" y="591397"/>
            <a:ext cx="5945345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387" y="591397"/>
            <a:ext cx="17576960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65AC-C799-4CB8-AFD0-DAA347E48347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159D-8E4A-4B40-A77C-81CC21153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8132-F5EE-46CD-88F6-EF7D28DDED3D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FFF3-C8F5-4248-9BC7-0F67DB52D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0" y="30163"/>
            <a:ext cx="20685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frg_media_kit_v2-04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544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-155448"/>
            <a:ext cx="13990320" cy="167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9442-70EB-4B48-91CE-A626AE715707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64C9-446C-41CA-A78E-3D875343F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-155448"/>
            <a:ext cx="13990320" cy="167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3C3A-B6D5-4CBD-B6DB-1AB1F45262F1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327E-359F-4990-B838-316BD2D99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-155448"/>
            <a:ext cx="13990320" cy="167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9753-EFFA-476B-B5CE-E1299FEC5A1A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27E2-0CF0-4A46-8776-B9EF8658E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F48E-779A-4C6E-B2DE-0AFA0DCC9DBC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EFE8-2167-4A3C-B226-885E5E20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DFBA-1CCD-4E22-B456-3398587E2930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BF3C-BB11-407D-946A-2C4AAB1DA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388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2621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4B8A-AC55-4BBD-AC5A-BEF63633F335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9FFB-B4EE-469F-B88D-68F1B1A9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2A0B-33E5-47CD-8F1B-157AE5E6F2E7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E66E-BFEE-425A-9CF6-4632C2E51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77875" y="403225"/>
            <a:ext cx="13989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7875" y="2346325"/>
            <a:ext cx="1398905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75" y="9323388"/>
            <a:ext cx="3625850" cy="534987"/>
          </a:xfrm>
          <a:prstGeom prst="rect">
            <a:avLst/>
          </a:prstGeom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rgbClr val="898989"/>
                </a:solidFill>
                <a:latin typeface="ITC Avant Garde Gothic" charset="0"/>
              </a:defRPr>
            </a:lvl1pPr>
          </a:lstStyle>
          <a:p>
            <a:pPr>
              <a:defRPr/>
            </a:pPr>
            <a:fld id="{EEF909BD-0937-452A-859A-B7A54194D739}" type="datetime1">
              <a:rPr lang="en-US"/>
              <a:pPr>
                <a:defRPr/>
              </a:pPr>
              <a:t>6/19/2012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775" y="9323388"/>
            <a:ext cx="4921250" cy="53498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ITC Avant Garde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1075" y="9323388"/>
            <a:ext cx="3625850" cy="534987"/>
          </a:xfrm>
          <a:prstGeom prst="rect">
            <a:avLst/>
          </a:prstGeom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 algn="r">
              <a:defRPr sz="1900">
                <a:solidFill>
                  <a:srgbClr val="898989"/>
                </a:solidFill>
                <a:latin typeface="ITC Avant Garde Gothic" charset="0"/>
              </a:defRPr>
            </a:lvl1pPr>
          </a:lstStyle>
          <a:p>
            <a:pPr>
              <a:defRPr/>
            </a:pPr>
            <a:fld id="{7863AC77-43B1-421E-BE1A-65B2505A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56" r:id="rId12"/>
    <p:sldLayoutId id="2147484046" r:id="rId13"/>
    <p:sldLayoutId id="2147484047" r:id="rId14"/>
    <p:sldLayoutId id="2147484048" r:id="rId15"/>
    <p:sldLayoutId id="2147484049" r:id="rId16"/>
  </p:sldLayoutIdLst>
  <p:txStyles>
    <p:titleStyle>
      <a:lvl1pPr algn="l" defTabSz="1462088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ITC Avant Garde Gothic Demi" pitchFamily="34" charset="0"/>
          <a:ea typeface="ITC Avant Garde Gothic Demi" charset="0"/>
          <a:cs typeface="ITC Avant Garde Gothic Demi" pitchFamily="34" charset="0"/>
        </a:defRPr>
      </a:lvl1pPr>
      <a:lvl2pPr algn="l" defTabSz="1462088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2pPr>
      <a:lvl3pPr algn="l" defTabSz="1462088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3pPr>
      <a:lvl4pPr algn="l" defTabSz="1462088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4pPr>
      <a:lvl5pPr algn="l" defTabSz="1462088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5pPr>
      <a:lvl6pPr marL="457200" algn="l" defTabSz="1462088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6pPr>
      <a:lvl7pPr marL="914400" algn="l" defTabSz="1462088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7pPr>
      <a:lvl8pPr marL="1371600" algn="l" defTabSz="1462088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8pPr>
      <a:lvl9pPr marL="1828800" algn="l" defTabSz="1462088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ITC Avant Garde Gothic Demi" charset="0"/>
          <a:ea typeface="ITC Avant Garde Gothic Demi" charset="0"/>
          <a:cs typeface="ITC Avant Garde Gothic Demi" charset="0"/>
        </a:defRPr>
      </a:lvl9pPr>
    </p:titleStyle>
    <p:bodyStyle>
      <a:lvl1pPr marL="547688" indent="-547688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ITC Avant Garde Gothic" pitchFamily="34" charset="0"/>
          <a:ea typeface="MS PGothic" pitchFamily="34" charset="-128"/>
          <a:cs typeface="ＭＳ Ｐゴシック" charset="-128"/>
        </a:defRPr>
      </a:lvl1pPr>
      <a:lvl2pPr marL="1187450" indent="-457200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ITC Avant Garde Gothic" pitchFamily="34" charset="0"/>
          <a:ea typeface="MS PGothic" pitchFamily="34" charset="-128"/>
          <a:cs typeface="+mn-cs"/>
        </a:defRPr>
      </a:lvl2pPr>
      <a:lvl3pPr marL="182880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ITC Avant Garde Gothic" pitchFamily="34" charset="0"/>
          <a:ea typeface="MS PGothic" pitchFamily="34" charset="-128"/>
          <a:cs typeface="+mn-cs"/>
        </a:defRPr>
      </a:lvl3pPr>
      <a:lvl4pPr marL="255905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ITC Avant Garde Gothic" pitchFamily="34" charset="0"/>
          <a:ea typeface="MS PGothic" pitchFamily="34" charset="-128"/>
          <a:cs typeface="+mn-cs"/>
        </a:defRPr>
      </a:lvl4pPr>
      <a:lvl5pPr marL="3290888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ITC Avant Garde Gothic" pitchFamily="34" charset="0"/>
          <a:ea typeface="MS PGothic" pitchFamily="34" charset="-128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bYah4qSer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CctfTWKPCVA" TargetMode="External"/><Relationship Id="rId4" Type="http://schemas.openxmlformats.org/officeDocument/2006/relationships/hyperlink" Target="http://www.youtube.com/watch?v=X2NPGlfO6t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qSND4pf6N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HCqDoYpA2aU" TargetMode="External"/><Relationship Id="rId5" Type="http://schemas.openxmlformats.org/officeDocument/2006/relationships/hyperlink" Target="http://www.youtube.com/watch?v=EEtqjitmCpE" TargetMode="External"/><Relationship Id="rId4" Type="http://schemas.openxmlformats.org/officeDocument/2006/relationships/hyperlink" Target="../AppData/Local/GameSkin%20examples/cadburry2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vs@us.exen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ielsen.com/nielsenwire/wp-content/uploads/2010/08/us-hrs-spent-new1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2.xls"/><Relationship Id="rId5" Type="http://schemas.openxmlformats.org/officeDocument/2006/relationships/oleObject" Target="../embeddings/Microsoft_Office_Excel_Chart1.xls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14400" y="6607175"/>
            <a:ext cx="13212763" cy="2155825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chemeClr val="bg1"/>
                </a:solidFill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FreeRide Games</a:t>
            </a:r>
            <a:r>
              <a:rPr lang="en-US" sz="4400" b="1" smtClean="0">
                <a:solidFill>
                  <a:schemeClr val="bg1"/>
                </a:solidFill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/>
            </a:r>
            <a:br>
              <a:rPr lang="en-US" sz="4400" b="1" smtClean="0">
                <a:solidFill>
                  <a:schemeClr val="bg1"/>
                </a:solidFill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</a:br>
            <a:r>
              <a:rPr lang="en-US" sz="2800" b="1" smtClean="0">
                <a:solidFill>
                  <a:srgbClr val="D9D9D9"/>
                </a:solidFill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Publicidad y patrocinios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Inventario de GameFrame™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9588" y="3505200"/>
            <a:ext cx="304800" cy="304800"/>
          </a:xfrm>
          <a:prstGeom prst="rect">
            <a:avLst/>
          </a:prstGeom>
          <a:solidFill>
            <a:srgbClr val="F3DF20"/>
          </a:solidFill>
          <a:ln>
            <a:noFill/>
          </a:ln>
          <a:effectLst>
            <a:outerShdw blurRad="40005" dist="22987" dir="5400000" sx="111000" sy="111000" algn="tl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8436" name="Picture 2" descr="W:\65_frg_media_kit\03_assets_for_media_kit\player_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113" y="2971800"/>
            <a:ext cx="72374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10744200" y="65532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003969"/>
                </a:solidFill>
                <a:latin typeface="ITC Avant Garde Std Bk" pitchFamily="50" charset="0"/>
              </a:rPr>
              <a:t>Tecnología patentada exclusiva que expone sus mensajes de marketing a los jugadores mediante una experiencia interactiva y absorbente.</a:t>
            </a:r>
            <a:endParaRPr lang="en-US" sz="1600" b="1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1050588" y="3440113"/>
            <a:ext cx="41132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20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GameFrame™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1. 728x90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2. 300x250 (1024 resolución)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3. 160x600 (800 resolución)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4. </a:t>
            </a:r>
            <a:r>
              <a:rPr lang="es-E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Vídeo pre-roll, mid-roll o post-roll con anuncios acompañantes</a:t>
            </a:r>
            <a:endParaRPr lang="en-US" sz="1800">
              <a:solidFill>
                <a:srgbClr val="003969"/>
              </a:solidFill>
              <a:latin typeface="ITC Avant Garde Std Bk" pitchFamily="50" charset="0"/>
              <a:sym typeface="Myriad Pro Semibold" charset="0"/>
            </a:endParaRP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endParaRPr lang="en-US" sz="1800">
              <a:solidFill>
                <a:srgbClr val="003969"/>
              </a:solidFill>
              <a:latin typeface="Avant Garde" charset="0"/>
              <a:sym typeface="Myriad Pro Semi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Inventario de videos</a:t>
            </a:r>
          </a:p>
        </p:txBody>
      </p:sp>
      <p:pic>
        <p:nvPicPr>
          <p:cNvPr id="19459" name="Picture 11" descr="C:\Users\rdickie\AppData\Local\Microsoft\Windows\Temporary Internet Files\Content.Outlook\KU5VOWXB\Pre_rollB_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99822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11658600" y="2936875"/>
            <a:ext cx="3886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20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Unidades de publicidad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Pré, mid, post-roll 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s-E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Vidrio y anuncio acompañante de 300 x 250 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s-E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	(opcional)</a:t>
            </a:r>
            <a:endParaRPr lang="en-US" sz="1200" b="1">
              <a:sym typeface="Myriad Pro Semibold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330950" y="4759325"/>
            <a:ext cx="2882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Mattias Wihlborg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53800" y="2971800"/>
            <a:ext cx="304800" cy="304800"/>
          </a:xfrm>
          <a:prstGeom prst="rect">
            <a:avLst/>
          </a:prstGeom>
          <a:solidFill>
            <a:srgbClr val="F3DF20"/>
          </a:solidFill>
          <a:ln>
            <a:noFill/>
          </a:ln>
          <a:effectLst>
            <a:outerShdw blurRad="40005" dist="22987" dir="5400000" sx="111000" sy="111000" algn="tl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Publicidad personalizadas</a:t>
            </a:r>
          </a:p>
        </p:txBody>
      </p:sp>
      <p:pic>
        <p:nvPicPr>
          <p:cNvPr id="20483" name="Picture 16" descr="SWEEPSTAKES_v1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15000"/>
            <a:ext cx="51577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00200" y="1905000"/>
            <a:ext cx="5486400" cy="2590800"/>
          </a:xfrm>
          <a:prstGeom prst="rect">
            <a:avLst/>
          </a:prstGeom>
          <a:noFill/>
          <a:ln w="9525">
            <a:solidFill>
              <a:srgbClr val="7F7F7F">
                <a:alpha val="50195"/>
              </a:srgb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924800" y="1905000"/>
            <a:ext cx="5486400" cy="2590800"/>
          </a:xfrm>
          <a:prstGeom prst="rect">
            <a:avLst/>
          </a:prstGeom>
          <a:noFill/>
          <a:ln w="9525">
            <a:solidFill>
              <a:srgbClr val="7F7F7F">
                <a:alpha val="50195"/>
              </a:srgb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924800" y="5486400"/>
            <a:ext cx="5486400" cy="2590800"/>
          </a:xfrm>
          <a:prstGeom prst="rect">
            <a:avLst/>
          </a:prstGeom>
          <a:noFill/>
          <a:ln w="9525">
            <a:solidFill>
              <a:srgbClr val="7F7F7F">
                <a:alpha val="50195"/>
              </a:srgb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5486400"/>
            <a:ext cx="5486400" cy="2590800"/>
          </a:xfrm>
          <a:prstGeom prst="rect">
            <a:avLst/>
          </a:prstGeom>
          <a:noFill/>
          <a:ln w="9525">
            <a:solidFill>
              <a:srgbClr val="7F7F7F">
                <a:alpha val="50195"/>
              </a:srgbClr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488" name="TextBox 36"/>
          <p:cNvSpPr txBox="1">
            <a:spLocks noChangeArrowheads="1"/>
          </p:cNvSpPr>
          <p:nvPr/>
        </p:nvSpPr>
        <p:spPr bwMode="auto">
          <a:xfrm>
            <a:off x="1752600" y="4505325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Takeover de la página de inicio: </a:t>
            </a:r>
            <a:r>
              <a:rPr lang="es-ES" sz="1400">
                <a:solidFill>
                  <a:srgbClr val="003969"/>
                </a:solidFill>
                <a:latin typeface="ITC Avant Garde Std Bk" pitchFamily="50" charset="0"/>
              </a:rPr>
              <a:t>Aumente el alcance y la presencia con todas las unidades IAB disponibles y una máscara de página personalizada para su marca</a:t>
            </a:r>
            <a:endParaRPr lang="pt-BR" sz="1400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20489" name="TextBox 40"/>
          <p:cNvSpPr txBox="1">
            <a:spLocks noChangeArrowheads="1"/>
          </p:cNvSpPr>
          <p:nvPr/>
        </p:nvSpPr>
        <p:spPr bwMode="auto">
          <a:xfrm>
            <a:off x="1752600" y="8101013"/>
            <a:ext cx="5181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/>
            <a:r>
              <a:rPr lang="pt-BR" sz="14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En juego: </a:t>
            </a:r>
            <a:r>
              <a:rPr lang="es-ES" sz="1400">
                <a:solidFill>
                  <a:srgbClr val="003969"/>
                </a:solidFill>
                <a:latin typeface="ITC Avant Garde Std Bk" pitchFamily="50" charset="0"/>
              </a:rPr>
              <a:t>Exclusiva solución de juegos con marca que permite la integración del mensaje de su marca en algunos de los juegos casuales más populares</a:t>
            </a:r>
            <a:endParaRPr lang="en-US" sz="1400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20490" name="TextBox 44"/>
          <p:cNvSpPr txBox="1">
            <a:spLocks noChangeArrowheads="1"/>
          </p:cNvSpPr>
          <p:nvPr/>
        </p:nvSpPr>
        <p:spPr bwMode="auto">
          <a:xfrm>
            <a:off x="8085138" y="4505325"/>
            <a:ext cx="49625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GameSkin</a:t>
            </a:r>
            <a:r>
              <a:rPr lang="pt-BR" sz="1400">
                <a:solidFill>
                  <a:srgbClr val="003969"/>
                </a:solidFill>
                <a:latin typeface="ITC Avant Garde Std Bk" pitchFamily="50" charset="0"/>
              </a:rPr>
              <a:t>™: </a:t>
            </a:r>
            <a:r>
              <a:rPr lang="es-ES" sz="1400">
                <a:solidFill>
                  <a:srgbClr val="003969"/>
                </a:solidFill>
                <a:latin typeface="ITC Avant Garde Std Bk" pitchFamily="50" charset="0"/>
              </a:rPr>
              <a:t>Un eficaz anuncio constante en el que se puede hacer clic y que rodea la zona de juego</a:t>
            </a:r>
            <a:endParaRPr lang="pt-BR" sz="1400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20491" name="TextBox 48"/>
          <p:cNvSpPr txBox="1">
            <a:spLocks noChangeArrowheads="1"/>
          </p:cNvSpPr>
          <p:nvPr/>
        </p:nvSpPr>
        <p:spPr bwMode="auto">
          <a:xfrm>
            <a:off x="8008938" y="8037513"/>
            <a:ext cx="56308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Promociones: </a:t>
            </a:r>
            <a:r>
              <a:rPr lang="es-ES" sz="1400">
                <a:solidFill>
                  <a:srgbClr val="003969"/>
                </a:solidFill>
                <a:latin typeface="ITC Avant Garde Std Bk" pitchFamily="50" charset="0"/>
              </a:rPr>
              <a:t>Patrocinio de apuestas o concursos de determinadas marcas; entre los elementos personalizados se incluye la página de inicio, la página de correo electrónico/aterrizaje y la promoción de banners en juego</a:t>
            </a:r>
            <a:endParaRPr lang="pt-BR" sz="1400">
              <a:solidFill>
                <a:srgbClr val="003969"/>
              </a:solidFill>
              <a:latin typeface="Avant Garde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7157" r="3970"/>
          <a:stretch/>
        </p:blipFill>
        <p:spPr bwMode="auto">
          <a:xfrm>
            <a:off x="8077200" y="2057400"/>
            <a:ext cx="5181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AF507438-7753-43E0-B8FC-AC1667EBCBE1}"/>
          </a:extLst>
        </p:spPr>
      </p:pic>
      <p:pic>
        <p:nvPicPr>
          <p:cNvPr id="28" name="Picture 2" descr="d:\Desktop\Untitled.png"/>
          <p:cNvPicPr>
            <a:picLocks noChangeAspect="1" noChangeArrowheads="1"/>
          </p:cNvPicPr>
          <p:nvPr/>
        </p:nvPicPr>
        <p:blipFill rotWithShape="1">
          <a:blip r:embed="rId5" cstate="print"/>
          <a:srcRect t="14999" r="1276" b="6984"/>
          <a:stretch/>
        </p:blipFill>
        <p:spPr bwMode="auto">
          <a:xfrm>
            <a:off x="1752600" y="2057400"/>
            <a:ext cx="5181600" cy="228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494" name="Picture 2" descr="C:\Users\ehorovitz\Desktop\GameSkin_1024x768_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752600" y="5699125"/>
            <a:ext cx="5181600" cy="2149475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Soluciones “Game Skin”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7157" r="3970"/>
          <a:stretch/>
        </p:blipFill>
        <p:spPr bwMode="auto">
          <a:xfrm>
            <a:off x="3657600" y="2417022"/>
            <a:ext cx="7162800" cy="521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/>
          </a:extLst>
        </p:spPr>
      </p:pic>
      <p:sp>
        <p:nvSpPr>
          <p:cNvPr id="21508" name="Text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1734800" y="31242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200" b="1" u="sng">
                <a:solidFill>
                  <a:srgbClr val="0070C0"/>
                </a:solidFill>
                <a:sym typeface="Myriad Pro Semibold" charset="0"/>
              </a:rPr>
              <a:t>JC Penney</a:t>
            </a:r>
          </a:p>
        </p:txBody>
      </p:sp>
      <p:sp>
        <p:nvSpPr>
          <p:cNvPr id="21509" name="Text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1737975" y="3463925"/>
            <a:ext cx="1063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200" b="1" u="sng">
                <a:solidFill>
                  <a:srgbClr val="0070C0"/>
                </a:solidFill>
                <a:sym typeface="Myriad Pro Semibold" charset="0"/>
              </a:rPr>
              <a:t>Cadbury’s</a:t>
            </a:r>
          </a:p>
        </p:txBody>
      </p:sp>
      <p:sp>
        <p:nvSpPr>
          <p:cNvPr id="21510" name="TextBox 6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1737975" y="3810000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200" b="1" u="sng">
                <a:solidFill>
                  <a:srgbClr val="0070C0"/>
                </a:solidFill>
                <a:sym typeface="Myriad Pro Semibold" charset="0"/>
              </a:rPr>
              <a:t>Dunkin Donuts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-155575"/>
            <a:ext cx="13928725" cy="1676400"/>
          </a:xfrm>
        </p:spPr>
        <p:txBody>
          <a:bodyPr/>
          <a:lstStyle/>
          <a:p>
            <a:r>
              <a:rPr lang="en-US" sz="5800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Soluciones en juego</a:t>
            </a:r>
          </a:p>
        </p:txBody>
      </p:sp>
      <p:pic>
        <p:nvPicPr>
          <p:cNvPr id="22531" name="Picture 2" descr="C:\Users\ehorovitz\Desktop\GameSkin_1024x768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346325"/>
            <a:ext cx="8851900" cy="6638925"/>
          </a:xfrm>
          <a:noFill/>
        </p:spPr>
      </p:pic>
      <p:sp>
        <p:nvSpPr>
          <p:cNvPr id="22532" name="TextBox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2649200" y="29718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200" b="1" u="sng">
                <a:solidFill>
                  <a:srgbClr val="0070C0"/>
                </a:solidFill>
                <a:sym typeface="Myriad Pro Semibold" charset="0"/>
              </a:rPr>
              <a:t>McDonalds</a:t>
            </a:r>
            <a:endParaRPr lang="en-US" sz="1200" b="1" u="sng">
              <a:solidFill>
                <a:srgbClr val="0070C0"/>
              </a:solidFill>
              <a:sym typeface="Myriad Pro Semibold" charset="0"/>
              <a:hlinkClick r:id="rId4" action="ppaction://hlinkfile"/>
            </a:endParaRPr>
          </a:p>
        </p:txBody>
      </p:sp>
      <p:sp>
        <p:nvSpPr>
          <p:cNvPr id="22533" name="TextBox 9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2649200" y="3387725"/>
            <a:ext cx="2236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200" b="1" u="sng">
                <a:solidFill>
                  <a:srgbClr val="0070C0"/>
                </a:solidFill>
                <a:sym typeface="Myriad Pro Semibold" charset="0"/>
              </a:rPr>
              <a:t>Philadelphia Cream Cheese</a:t>
            </a:r>
            <a:endParaRPr lang="en-US" sz="1200" b="1" u="sng">
              <a:solidFill>
                <a:srgbClr val="0070C0"/>
              </a:solidFill>
              <a:sym typeface="Myriad Pro Semibold" charset="0"/>
              <a:hlinkClick r:id="rId4" action="ppaction://hlinkfile"/>
            </a:endParaRPr>
          </a:p>
        </p:txBody>
      </p:sp>
      <p:sp>
        <p:nvSpPr>
          <p:cNvPr id="22534" name="TextBox 1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2649200" y="3762375"/>
            <a:ext cx="627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200" b="1" u="sng">
                <a:solidFill>
                  <a:srgbClr val="0070C0"/>
                </a:solidFill>
                <a:sym typeface="Myriad Pro Semibold" charset="0"/>
              </a:rPr>
              <a:t>Hovis</a:t>
            </a:r>
            <a:endParaRPr lang="en-US" sz="1200" b="1" u="sng">
              <a:solidFill>
                <a:srgbClr val="0070C0"/>
              </a:solidFill>
              <a:sym typeface="Myriad Pro Semibold" charset="0"/>
              <a:hlinkClick r:id="rId4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-155575"/>
            <a:ext cx="14462125" cy="1676400"/>
          </a:xfrm>
        </p:spPr>
        <p:txBody>
          <a:bodyPr/>
          <a:lstStyle/>
          <a:p>
            <a:pPr eaLnBrk="1" hangingPunct="1">
              <a:defRPr/>
            </a:pPr>
            <a:r>
              <a:rPr lang="fr-FR" sz="5750" b="1" dirty="0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Tarifas y </a:t>
            </a:r>
            <a:r>
              <a:rPr lang="fr-FR" sz="5750" b="1" dirty="0" err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contacto</a:t>
            </a:r>
            <a:endParaRPr lang="en-US" sz="5750" b="1" dirty="0" smtClean="0">
              <a:latin typeface="ITC Avant Garde Std Bk" pitchFamily="50" charset="0"/>
              <a:ea typeface="ITC Avant Garde Std Bk" pitchFamily="50" charset="0"/>
              <a:cs typeface="ITC Avant Garde Std Bk" pitchFamily="50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8458200" y="2005013"/>
            <a:ext cx="58674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3969"/>
                </a:solidFill>
                <a:latin typeface="ITC Avant Garde Std Bk" pitchFamily="50" charset="0"/>
              </a:rPr>
              <a:t>Contacto</a:t>
            </a:r>
          </a:p>
          <a:p>
            <a:endParaRPr lang="en-US" sz="4800" b="1">
              <a:solidFill>
                <a:srgbClr val="003969"/>
              </a:solidFill>
              <a:latin typeface="ITC Avant Garde Std Bk" pitchFamily="50" charset="0"/>
            </a:endParaRPr>
          </a:p>
          <a:p>
            <a:endParaRPr lang="en-US" sz="4800" b="1">
              <a:solidFill>
                <a:srgbClr val="003969"/>
              </a:solidFill>
              <a:latin typeface="ITC Avant Garde Std Bk" pitchFamily="50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72400" y="1752600"/>
            <a:ext cx="0" cy="662940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8305800" y="3306763"/>
            <a:ext cx="5662613" cy="8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283" tIns="73141" rIns="146283" bIns="73141">
            <a:spAutoFit/>
          </a:bodyPr>
          <a:lstStyle/>
          <a:p>
            <a:pPr>
              <a:lnSpc>
                <a:spcPts val="1925"/>
              </a:lnSpc>
            </a:pPr>
            <a:r>
              <a:rPr lang="en-US" sz="2400" dirty="0">
                <a:solidFill>
                  <a:srgbClr val="003969"/>
                </a:solidFill>
                <a:latin typeface="ITC Avant Garde Std Bk" pitchFamily="50" charset="0"/>
              </a:rPr>
              <a:t>Global</a:t>
            </a:r>
          </a:p>
          <a:p>
            <a:pPr>
              <a:lnSpc>
                <a:spcPts val="1925"/>
              </a:lnSpc>
            </a:pPr>
            <a:r>
              <a:rPr lang="en-US" sz="1900" dirty="0" smtClean="0">
                <a:solidFill>
                  <a:srgbClr val="003969"/>
                </a:solidFill>
                <a:latin typeface="ITC Avant Garde Std Bk" pitchFamily="50" charset="0"/>
              </a:rPr>
              <a:t>Ehud Lavi</a:t>
            </a:r>
          </a:p>
          <a:p>
            <a:pPr>
              <a:lnSpc>
                <a:spcPts val="1925"/>
              </a:lnSpc>
            </a:pPr>
            <a:r>
              <a:rPr lang="en-US" sz="1900" dirty="0" smtClean="0">
                <a:solidFill>
                  <a:srgbClr val="003969"/>
                </a:solidFill>
                <a:latin typeface="ITC Avant Garde Std Bk" pitchFamily="50" charset="0"/>
              </a:rPr>
              <a:t>Head of Publisher Development</a:t>
            </a:r>
            <a:endParaRPr lang="en-US" sz="1900" dirty="0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8304213" y="4159250"/>
            <a:ext cx="472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283" tIns="73141" rIns="146283" bIns="73141" anchor="b">
            <a:spAutoFit/>
          </a:bodyPr>
          <a:lstStyle/>
          <a:p>
            <a:pPr>
              <a:lnSpc>
                <a:spcPts val="1925"/>
              </a:lnSpc>
            </a:pPr>
            <a:r>
              <a:rPr lang="en-US" sz="1800" dirty="0">
                <a:solidFill>
                  <a:srgbClr val="003969"/>
                </a:solidFill>
                <a:latin typeface="ITC Avant Garde Std Bk" pitchFamily="50" charset="0"/>
              </a:rPr>
              <a:t>Mobil  +</a:t>
            </a:r>
            <a:r>
              <a:rPr lang="en-US" sz="1800" dirty="0" smtClean="0">
                <a:solidFill>
                  <a:srgbClr val="003969"/>
                </a:solidFill>
                <a:latin typeface="ITC Avant Garde Std Bk" pitchFamily="50" charset="0"/>
              </a:rPr>
              <a:t>972(0)747133159</a:t>
            </a:r>
            <a:endParaRPr lang="en-US" sz="1800" dirty="0">
              <a:solidFill>
                <a:srgbClr val="003969"/>
              </a:solidFill>
              <a:latin typeface="ITC Avant Garde Std Bk" pitchFamily="50" charset="0"/>
            </a:endParaRPr>
          </a:p>
          <a:p>
            <a:pPr>
              <a:lnSpc>
                <a:spcPts val="1925"/>
              </a:lnSpc>
            </a:pPr>
            <a:r>
              <a:rPr lang="en-US" sz="1800" dirty="0">
                <a:solidFill>
                  <a:srgbClr val="003969"/>
                </a:solidFill>
                <a:latin typeface="ITC Avant Garde Std Bk" pitchFamily="50" charset="0"/>
              </a:rPr>
              <a:t>Email   </a:t>
            </a:r>
            <a:r>
              <a:rPr lang="en-US" sz="1800" dirty="0" smtClean="0">
                <a:solidFill>
                  <a:srgbClr val="0B5395"/>
                </a:solidFill>
                <a:latin typeface="ITC Avant Garde Std Bk" pitchFamily="50" charset="0"/>
                <a:hlinkClick r:id="rId3"/>
              </a:rPr>
              <a:t>elavi@exent.com</a:t>
            </a:r>
            <a:endParaRPr lang="en-US" sz="1800" dirty="0">
              <a:solidFill>
                <a:srgbClr val="0B5395"/>
              </a:solidFill>
              <a:latin typeface="ITC Avant Garde Std Bk" pitchFamily="50" charset="0"/>
              <a:hlinkClick r:id="rId3"/>
            </a:endParaRP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685800" y="1981200"/>
            <a:ext cx="617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 b="1">
                <a:solidFill>
                  <a:srgbClr val="003969"/>
                </a:solidFill>
                <a:latin typeface="ITC Avant Garde Std Bk" pitchFamily="50" charset="0"/>
              </a:rPr>
              <a:t>Tarifas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1295400" y="3208338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>
                <a:solidFill>
                  <a:srgbClr val="003969"/>
                </a:solidFill>
                <a:latin typeface="ITC Avant Garde Std Bk" pitchFamily="50" charset="0"/>
              </a:rPr>
              <a:t>Solicite información sobre nuestras tarifas publicitarias</a:t>
            </a:r>
            <a:r>
              <a:rPr lang="fr-FR" sz="2400">
                <a:solidFill>
                  <a:srgbClr val="003969"/>
                </a:solidFill>
                <a:latin typeface="ITC Avant Garde Std Bk" pitchFamily="50" charset="0"/>
              </a:rPr>
              <a:t>. </a:t>
            </a:r>
            <a:endParaRPr lang="en-US" sz="2400">
              <a:solidFill>
                <a:srgbClr val="003969"/>
              </a:solidFill>
              <a:latin typeface="ITC Avant Garde Std B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914400" y="6610350"/>
            <a:ext cx="13519150" cy="2155825"/>
          </a:xfrm>
        </p:spPr>
        <p:txBody>
          <a:bodyPr/>
          <a:lstStyle/>
          <a:p>
            <a:pPr eaLnBrk="1" hangingPunct="1"/>
            <a:r>
              <a:rPr lang="en-US" sz="5000" b="1" smtClean="0">
                <a:solidFill>
                  <a:schemeClr val="bg1"/>
                </a:solidFill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Muchas gracias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2362200"/>
            <a:ext cx="659288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29275" y="5410200"/>
            <a:ext cx="388938" cy="361950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74825" y="5410200"/>
            <a:ext cx="388938" cy="374650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269" name="TextBox 15"/>
          <p:cNvSpPr txBox="1">
            <a:spLocks noChangeArrowheads="1"/>
          </p:cNvSpPr>
          <p:nvPr/>
        </p:nvSpPr>
        <p:spPr bwMode="auto">
          <a:xfrm>
            <a:off x="3824288" y="4978400"/>
            <a:ext cx="952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87463" y="5418138"/>
            <a:ext cx="400050" cy="361950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1249363" y="5384800"/>
            <a:ext cx="8429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49%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1727200" y="5389563"/>
            <a:ext cx="6619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49%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49488" y="4448175"/>
            <a:ext cx="400050" cy="1322388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2214563" y="5040313"/>
            <a:ext cx="665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64%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221038" y="4608513"/>
            <a:ext cx="400050" cy="1179512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76" name="TextBox 14"/>
          <p:cNvSpPr txBox="1">
            <a:spLocks noChangeArrowheads="1"/>
          </p:cNvSpPr>
          <p:nvPr/>
        </p:nvSpPr>
        <p:spPr bwMode="auto">
          <a:xfrm>
            <a:off x="3184525" y="5040313"/>
            <a:ext cx="574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60%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698875" y="4835525"/>
            <a:ext cx="400050" cy="957263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78" name="TextBox 16"/>
          <p:cNvSpPr txBox="1">
            <a:spLocks noChangeArrowheads="1"/>
          </p:cNvSpPr>
          <p:nvPr/>
        </p:nvSpPr>
        <p:spPr bwMode="auto">
          <a:xfrm>
            <a:off x="3670300" y="5049838"/>
            <a:ext cx="66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55%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179888" y="4865688"/>
            <a:ext cx="400050" cy="927100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80" name="TextBox 17"/>
          <p:cNvSpPr txBox="1">
            <a:spLocks noChangeArrowheads="1"/>
          </p:cNvSpPr>
          <p:nvPr/>
        </p:nvSpPr>
        <p:spPr bwMode="auto">
          <a:xfrm>
            <a:off x="4149725" y="5054600"/>
            <a:ext cx="879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54%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664075" y="5105400"/>
            <a:ext cx="400050" cy="690563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82" name="TextBox 18"/>
          <p:cNvSpPr txBox="1">
            <a:spLocks noChangeArrowheads="1"/>
          </p:cNvSpPr>
          <p:nvPr/>
        </p:nvSpPr>
        <p:spPr bwMode="auto">
          <a:xfrm>
            <a:off x="4629150" y="5051425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51%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141913" y="5232400"/>
            <a:ext cx="400050" cy="566738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84" name="TextBox 19"/>
          <p:cNvSpPr txBox="1">
            <a:spLocks noChangeArrowheads="1"/>
          </p:cNvSpPr>
          <p:nvPr/>
        </p:nvSpPr>
        <p:spPr bwMode="auto">
          <a:xfrm>
            <a:off x="5126038" y="5214938"/>
            <a:ext cx="5889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53%</a:t>
            </a:r>
          </a:p>
        </p:txBody>
      </p:sp>
      <p:sp>
        <p:nvSpPr>
          <p:cNvPr id="11285" name="TextBox 34"/>
          <p:cNvSpPr txBox="1">
            <a:spLocks noChangeArrowheads="1"/>
          </p:cNvSpPr>
          <p:nvPr/>
        </p:nvSpPr>
        <p:spPr bwMode="auto">
          <a:xfrm>
            <a:off x="5591175" y="5429250"/>
            <a:ext cx="658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49%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736850" y="4608513"/>
            <a:ext cx="400050" cy="1171575"/>
          </a:xfrm>
          <a:prstGeom prst="rect">
            <a:avLst/>
          </a:prstGeom>
          <a:solidFill>
            <a:srgbClr val="003969"/>
          </a:solidFill>
          <a:ln w="9525">
            <a:solidFill>
              <a:srgbClr val="0A6DC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1287" name="TextBox 8"/>
          <p:cNvSpPr txBox="1">
            <a:spLocks noChangeArrowheads="1"/>
          </p:cNvSpPr>
          <p:nvPr/>
        </p:nvSpPr>
        <p:spPr bwMode="auto">
          <a:xfrm>
            <a:off x="2693988" y="5040313"/>
            <a:ext cx="811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ITC Avant Garde Std Bk" pitchFamily="50" charset="0"/>
              </a:rPr>
              <a:t>60%</a:t>
            </a:r>
          </a:p>
        </p:txBody>
      </p:sp>
      <p:sp>
        <p:nvSpPr>
          <p:cNvPr id="11288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Información clave 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5050632" y="4779169"/>
            <a:ext cx="5443537" cy="3175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90" name="TextBox 43"/>
          <p:cNvSpPr txBox="1">
            <a:spLocks noChangeArrowheads="1"/>
          </p:cNvSpPr>
          <p:nvPr/>
        </p:nvSpPr>
        <p:spPr bwMode="auto">
          <a:xfrm>
            <a:off x="8153400" y="3352800"/>
            <a:ext cx="7086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3969"/>
                </a:solidFill>
                <a:latin typeface="ITC Avant Garde Std Bk" pitchFamily="50" charset="0"/>
              </a:rPr>
              <a:t>Más del 50% de los usuarios de Internet de todo el mundo disfrutan de juegos…</a:t>
            </a:r>
            <a:r>
              <a:rPr lang="en-US" b="1">
                <a:solidFill>
                  <a:srgbClr val="003969"/>
                </a:solidFill>
                <a:latin typeface="ITC Avant Garde Std Bk" pitchFamily="50" charset="0"/>
              </a:rPr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Información clave</a:t>
            </a:r>
          </a:p>
        </p:txBody>
      </p:sp>
      <p:pic>
        <p:nvPicPr>
          <p:cNvPr id="12291" name="Picture 5" descr="us-hrs-spent-ne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1981200"/>
            <a:ext cx="6886575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71600" y="2971800"/>
            <a:ext cx="3810000" cy="533400"/>
          </a:xfrm>
          <a:prstGeom prst="ellipse">
            <a:avLst/>
          </a:prstGeom>
          <a:noFill/>
          <a:ln w="25400">
            <a:solidFill>
              <a:srgbClr val="CF5B2E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050632" y="4779169"/>
            <a:ext cx="5443537" cy="3175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8153400" y="2438400"/>
            <a:ext cx="7086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000">
                <a:solidFill>
                  <a:srgbClr val="003969"/>
                </a:solidFill>
                <a:latin typeface="ITC Avant Garde Std Bk" pitchFamily="50" charset="0"/>
              </a:rPr>
              <a:t>…La gente pasa más tiempo jugando a juegos en línea que en cualquier otra actividad en la web…</a:t>
            </a:r>
          </a:p>
          <a:p>
            <a:endParaRPr lang="en-US" sz="3000">
              <a:solidFill>
                <a:srgbClr val="003969"/>
              </a:solidFill>
              <a:latin typeface="ITC Avant Garde Std Bk" pitchFamily="50" charset="0"/>
            </a:endParaRPr>
          </a:p>
          <a:p>
            <a:r>
              <a:rPr lang="es-ES" sz="3000" u="sng">
                <a:solidFill>
                  <a:srgbClr val="003969"/>
                </a:solidFill>
                <a:latin typeface="ITC Avant Garde Std Bk" pitchFamily="50" charset="0"/>
              </a:rPr>
              <a:t>Conclusión:</a:t>
            </a:r>
            <a:r>
              <a:rPr lang="es-ES" sz="3000">
                <a:solidFill>
                  <a:srgbClr val="003969"/>
                </a:solidFill>
                <a:latin typeface="ITC Avant Garde Std Bk" pitchFamily="50" charset="0"/>
              </a:rPr>
              <a:t> si los juegos no forman parte de su estrategia de marketing, está dejando pasar una gran oportunidad. </a:t>
            </a:r>
            <a:r>
              <a:rPr lang="fr-FR" sz="3000" u="sng">
                <a:solidFill>
                  <a:srgbClr val="003969"/>
                </a:solidFill>
                <a:latin typeface="ITC Avant Garde Std Bk" pitchFamily="50" charset="0"/>
              </a:rPr>
              <a:t> </a:t>
            </a:r>
            <a:endParaRPr lang="en-US" sz="3000" b="1">
              <a:solidFill>
                <a:srgbClr val="003969"/>
              </a:solidFill>
              <a:latin typeface="ITC Avant Garde Std B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Nuestra empresa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4294967295"/>
          </p:nvPr>
        </p:nvSpPr>
        <p:spPr>
          <a:xfrm>
            <a:off x="1295400" y="1885950"/>
            <a:ext cx="12725400" cy="137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s-ES" sz="1400" b="1" smtClean="0">
                <a:solidFill>
                  <a:srgbClr val="003969"/>
                </a:solidFill>
                <a:latin typeface="ITC Avant Garde Std Md" pitchFamily="50" charset="0"/>
              </a:rPr>
              <a:t>Exent es un líder global en distribución digital y reúne a jugadores y juegos desde hace más de 15 años. Es el principal proveedor global de juegos a demanda.</a:t>
            </a:r>
            <a:endParaRPr lang="en-US" smtClean="0">
              <a:latin typeface="ITC Avant Garde Std Md" pitchFamily="50" charset="0"/>
            </a:endParaRPr>
          </a:p>
        </p:txBody>
      </p:sp>
      <p:sp>
        <p:nvSpPr>
          <p:cNvPr id="13316" name="TextBox 18"/>
          <p:cNvSpPr txBox="1">
            <a:spLocks noChangeArrowheads="1"/>
          </p:cNvSpPr>
          <p:nvPr/>
        </p:nvSpPr>
        <p:spPr bwMode="auto">
          <a:xfrm>
            <a:off x="1371600" y="2827338"/>
            <a:ext cx="14097000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>
              <a:lnSpc>
                <a:spcPct val="110000"/>
              </a:lnSpc>
            </a:pPr>
            <a:r>
              <a:rPr lang="es-ES" sz="1600">
                <a:solidFill>
                  <a:srgbClr val="003969"/>
                </a:solidFill>
                <a:latin typeface="ITC Avant Garde Std Bk" pitchFamily="50" charset="0"/>
              </a:rPr>
              <a:t>Cuenta con 105 empleados en tres oficinas de Estados Unidos y en Israel: </a:t>
            </a:r>
          </a:p>
          <a:p>
            <a:pPr marL="455613" indent="-455613">
              <a:lnSpc>
                <a:spcPct val="110000"/>
              </a:lnSpc>
            </a:pPr>
            <a:r>
              <a:rPr lang="es-ES" sz="1600">
                <a:solidFill>
                  <a:srgbClr val="003969"/>
                </a:solidFill>
                <a:latin typeface="ITC Avant Garde Std Bk" pitchFamily="50" charset="0"/>
              </a:rPr>
              <a:t>Nueva York (Estado de Nueva York), San Francisco (Estado de California), Bethesda (Estado de Maryland) y Tel Aviv (Israel)</a:t>
            </a:r>
          </a:p>
          <a:p>
            <a:pPr marL="455613" indent="-455613">
              <a:lnSpc>
                <a:spcPct val="110000"/>
              </a:lnSpc>
            </a:pPr>
            <a:endParaRPr lang="en-US" sz="1600">
              <a:solidFill>
                <a:srgbClr val="003969"/>
              </a:solidFill>
              <a:latin typeface="ITC Avant Garde Std Bk" pitchFamily="50" charset="0"/>
            </a:endParaRPr>
          </a:p>
          <a:p>
            <a:pPr marL="455613" indent="-455613">
              <a:lnSpc>
                <a:spcPct val="110000"/>
              </a:lnSpc>
            </a:pPr>
            <a:r>
              <a:rPr lang="es-ES" sz="1600">
                <a:solidFill>
                  <a:srgbClr val="003969"/>
                </a:solidFill>
                <a:latin typeface="ITC Avant Garde Std Bk" pitchFamily="50" charset="0"/>
              </a:rPr>
              <a:t>2 líneas de negocio principales:</a:t>
            </a:r>
          </a:p>
          <a:p>
            <a:pPr marL="455613" indent="-455613">
              <a:lnSpc>
                <a:spcPct val="110000"/>
              </a:lnSpc>
            </a:pPr>
            <a:r>
              <a:rPr lang="en-US" sz="1600" b="1">
                <a:solidFill>
                  <a:srgbClr val="003969"/>
                </a:solidFill>
                <a:latin typeface="ITC Avant Garde Std Bk" pitchFamily="50" charset="0"/>
              </a:rPr>
              <a:t>Servicios administrados </a:t>
            </a:r>
          </a:p>
          <a:p>
            <a:pPr marL="455613" indent="-455613">
              <a:lnSpc>
                <a:spcPct val="110000"/>
              </a:lnSpc>
            </a:pPr>
            <a:r>
              <a:rPr lang="es-ES" sz="1600">
                <a:solidFill>
                  <a:srgbClr val="003969"/>
                </a:solidFill>
                <a:latin typeface="ITC Avant Garde Std Bk" pitchFamily="50" charset="0"/>
              </a:rPr>
              <a:t>25 servicios desplegados en 18 países</a:t>
            </a:r>
          </a:p>
          <a:p>
            <a:pPr marL="455613" indent="-455613">
              <a:lnSpc>
                <a:spcPct val="110000"/>
              </a:lnSpc>
            </a:pPr>
            <a:r>
              <a:rPr lang="en-US" sz="1600" b="1">
                <a:solidFill>
                  <a:srgbClr val="003969"/>
                </a:solidFill>
                <a:latin typeface="ITC Avant Garde Std Bk" pitchFamily="50" charset="0"/>
                <a:cs typeface="Calibri" pitchFamily="34" charset="0"/>
              </a:rPr>
              <a:t>Servicios en propiedad</a:t>
            </a:r>
          </a:p>
          <a:p>
            <a:pPr marL="455613" indent="-455613">
              <a:lnSpc>
                <a:spcPct val="110000"/>
              </a:lnSpc>
            </a:pPr>
            <a:r>
              <a:rPr lang="fr-FR" sz="1600">
                <a:solidFill>
                  <a:srgbClr val="003969"/>
                </a:solidFill>
                <a:latin typeface="ITC Avant Garde Std Bk" pitchFamily="50" charset="0"/>
              </a:rPr>
              <a:t>FreeRide Games - </a:t>
            </a:r>
            <a:r>
              <a:rPr lang="es-ES" sz="1600">
                <a:solidFill>
                  <a:srgbClr val="003969"/>
                </a:solidFill>
                <a:latin typeface="ITC Avant Garde Std Bk" pitchFamily="50" charset="0"/>
              </a:rPr>
              <a:t>el único portal de juegos casuales con versiones completas 100% gratis</a:t>
            </a:r>
            <a:endParaRPr lang="fr-FR" sz="1600">
              <a:solidFill>
                <a:srgbClr val="003969"/>
              </a:solidFill>
              <a:latin typeface="ITC Avant Garde Std Bk" pitchFamily="50" charset="0"/>
            </a:endParaRPr>
          </a:p>
          <a:p>
            <a:pPr marL="455613" indent="-455613">
              <a:lnSpc>
                <a:spcPct val="110000"/>
              </a:lnSpc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</a:rPr>
              <a:t>GameTreat™ - </a:t>
            </a:r>
            <a:r>
              <a:rPr lang="es-ES" sz="1600">
                <a:solidFill>
                  <a:srgbClr val="003969"/>
                </a:solidFill>
                <a:latin typeface="ITC Avant Garde Std Bk" pitchFamily="50" charset="0"/>
              </a:rPr>
              <a:t> widget de autoservicio con versiones Flash y completas de los juegos </a:t>
            </a:r>
            <a:endParaRPr lang="en-US" sz="1600">
              <a:solidFill>
                <a:srgbClr val="003969"/>
              </a:solidFill>
              <a:latin typeface="ITC Avant Garde Std Bk" pitchFamily="50" charset="0"/>
            </a:endParaRPr>
          </a:p>
          <a:p>
            <a:pPr marL="455613" indent="-455613">
              <a:lnSpc>
                <a:spcPct val="110000"/>
              </a:lnSpc>
            </a:pPr>
            <a:endParaRPr lang="en-US" sz="1600">
              <a:solidFill>
                <a:srgbClr val="003969"/>
              </a:solidFill>
              <a:latin typeface="ITC Avant Garde Std Bk" pitchFamily="50" charset="0"/>
            </a:endParaRPr>
          </a:p>
          <a:p>
            <a:pPr marL="455613" indent="-455613">
              <a:lnSpc>
                <a:spcPct val="110000"/>
              </a:lnSpc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</a:rPr>
              <a:t>Accionistas</a:t>
            </a:r>
          </a:p>
          <a:p>
            <a:pPr marL="455613" indent="-455613">
              <a:lnSpc>
                <a:spcPct val="110000"/>
              </a:lnSpc>
            </a:pPr>
            <a:endParaRPr lang="en-US" sz="1600">
              <a:solidFill>
                <a:srgbClr val="003969"/>
              </a:solidFill>
              <a:latin typeface="ITC Avant Garde Std Bk" pitchFamily="50" charset="0"/>
            </a:endParaRPr>
          </a:p>
          <a:p>
            <a:pPr marL="455613" indent="-455613">
              <a:lnSpc>
                <a:spcPct val="110000"/>
              </a:lnSpc>
            </a:pPr>
            <a:endParaRPr lang="en-US" sz="1600">
              <a:solidFill>
                <a:srgbClr val="003969"/>
              </a:solidFill>
              <a:latin typeface="ITC Avant Garde Std Bk" pitchFamily="50" charset="0"/>
            </a:endParaRPr>
          </a:p>
          <a:p>
            <a:pPr marL="455613" indent="-455613">
              <a:lnSpc>
                <a:spcPct val="110000"/>
              </a:lnSpc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</a:rPr>
              <a:t>Socios</a:t>
            </a:r>
          </a:p>
          <a:p>
            <a:pPr marL="1065213" lvl="1" indent="-455613">
              <a:lnSpc>
                <a:spcPct val="110000"/>
              </a:lnSpc>
            </a:pPr>
            <a:endParaRPr lang="en-US" sz="1600">
              <a:solidFill>
                <a:srgbClr val="003969"/>
              </a:solidFill>
              <a:latin typeface="ITC Avant Garde Std Bk" pitchFamily="50" charset="0"/>
            </a:endParaRPr>
          </a:p>
          <a:p>
            <a:pPr marL="1065213" lvl="1" indent="-455613">
              <a:lnSpc>
                <a:spcPct val="110000"/>
              </a:lnSpc>
            </a:pPr>
            <a:endParaRPr lang="en-US" sz="1600">
              <a:solidFill>
                <a:srgbClr val="003969"/>
              </a:solidFill>
              <a:latin typeface="ITC Avant Garde Std Bk" pitchFamily="50" charset="0"/>
            </a:endParaRPr>
          </a:p>
        </p:txBody>
      </p:sp>
      <p:pic>
        <p:nvPicPr>
          <p:cNvPr id="13317" name="Picture 23" descr="shareholders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6096000"/>
            <a:ext cx="49704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4" descr="partners-0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13" y="6886575"/>
            <a:ext cx="90757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El socio completo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9900" y="2047875"/>
            <a:ext cx="7607300" cy="66389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s-ES" sz="2400" smtClean="0">
                <a:solidFill>
                  <a:srgbClr val="003969"/>
                </a:solidFill>
                <a:latin typeface="ITC Avant Garde Std Bk" pitchFamily="50" charset="0"/>
              </a:rPr>
              <a:t>FreeRide Games es </a:t>
            </a:r>
            <a:r>
              <a:rPr lang="es-ES" sz="2400" b="1" smtClean="0">
                <a:solidFill>
                  <a:srgbClr val="003969"/>
                </a:solidFill>
                <a:latin typeface="ITC Avant Garde Std Bk" pitchFamily="50" charset="0"/>
              </a:rPr>
              <a:t>el único socio </a:t>
            </a:r>
            <a:r>
              <a:rPr lang="es-ES" sz="2400" smtClean="0">
                <a:solidFill>
                  <a:srgbClr val="003969"/>
                </a:solidFill>
                <a:latin typeface="ITC Avant Garde Std Bk" pitchFamily="50" charset="0"/>
              </a:rPr>
              <a:t>que ofrece una gama de soluciones de juego completa, que incluye:</a:t>
            </a:r>
          </a:p>
          <a:p>
            <a:pPr marL="0" indent="0" eaLnBrk="1" hangingPunct="1"/>
            <a:r>
              <a:rPr lang="fr-FR" sz="2400" smtClean="0">
                <a:solidFill>
                  <a:srgbClr val="003969"/>
                </a:solidFill>
                <a:latin typeface="ITC Avant Garde Std Bk" pitchFamily="50" charset="0"/>
              </a:rPr>
              <a:t>Publicidad - </a:t>
            </a:r>
            <a:r>
              <a:rPr lang="es-ES" sz="2400" smtClean="0">
                <a:solidFill>
                  <a:srgbClr val="003969"/>
                </a:solidFill>
                <a:latin typeface="ITC Avant Garde Std Bk" pitchFamily="50" charset="0"/>
              </a:rPr>
              <a:t>inventario estándar del IAB, publicidad contextualizada y soluciones personalizada</a:t>
            </a:r>
            <a:endParaRPr lang="fr-FR" sz="2400" smtClean="0">
              <a:solidFill>
                <a:srgbClr val="003969"/>
              </a:solidFill>
              <a:latin typeface="ITC Avant Garde Std Bk" pitchFamily="50" charset="0"/>
            </a:endParaRPr>
          </a:p>
          <a:p>
            <a:pPr marL="0" indent="0" eaLnBrk="1" hangingPunct="1"/>
            <a:r>
              <a:rPr lang="en-US" sz="2400" smtClean="0">
                <a:solidFill>
                  <a:srgbClr val="003969"/>
                </a:solidFill>
                <a:latin typeface="ITC Avant Garde Std Bk" pitchFamily="50" charset="0"/>
              </a:rPr>
              <a:t>Juegos con marca</a:t>
            </a:r>
          </a:p>
          <a:p>
            <a:pPr marL="0" indent="0" eaLnBrk="1" hangingPunct="1"/>
            <a:r>
              <a:rPr lang="en-US" sz="2400" smtClean="0">
                <a:solidFill>
                  <a:srgbClr val="003969"/>
                </a:solidFill>
                <a:latin typeface="ITC Avant Garde Std Bk" pitchFamily="50" charset="0"/>
              </a:rPr>
              <a:t>GameTreat™ - contenido de valor añadido</a:t>
            </a:r>
          </a:p>
          <a:p>
            <a:pPr marL="0" indent="0" eaLnBrk="1" hangingPunct="1"/>
            <a:r>
              <a:rPr lang="en-US" sz="2400" smtClean="0">
                <a:solidFill>
                  <a:srgbClr val="003969"/>
                </a:solidFill>
                <a:latin typeface="ITC Avant Garde Std Bk" pitchFamily="50" charset="0"/>
              </a:rPr>
              <a:t>Servicio genérico </a:t>
            </a:r>
          </a:p>
          <a:p>
            <a:pPr marL="0" indent="0" eaLnBrk="1" hangingPunct="1"/>
            <a:endParaRPr lang="en-US" sz="2400" b="1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400" b="1" smtClean="0">
                <a:solidFill>
                  <a:srgbClr val="003969"/>
                </a:solidFill>
                <a:latin typeface="ITC Avant Garde Std Bk" pitchFamily="50" charset="0"/>
              </a:rPr>
              <a:t>Los juegos ofrecen:</a:t>
            </a:r>
            <a:endParaRPr lang="en-US" sz="2400" smtClean="0">
              <a:solidFill>
                <a:srgbClr val="003969"/>
              </a:solidFill>
              <a:latin typeface="ITC Avant Garde Std Bk" pitchFamily="50" charset="0"/>
            </a:endParaRPr>
          </a:p>
          <a:p>
            <a:pPr marL="0" indent="0" eaLnBrk="1" hangingPunct="1"/>
            <a:r>
              <a:rPr lang="es-ES" sz="2400" smtClean="0">
                <a:solidFill>
                  <a:srgbClr val="003969"/>
                </a:solidFill>
                <a:latin typeface="ITC Avant Garde Std Bk" pitchFamily="50" charset="0"/>
              </a:rPr>
              <a:t>Una experiencia tremendamente adictiva y absorbente</a:t>
            </a:r>
          </a:p>
          <a:p>
            <a:pPr marL="0" indent="0" eaLnBrk="1" hangingPunct="1"/>
            <a:r>
              <a:rPr lang="es-ES" sz="2400" smtClean="0">
                <a:solidFill>
                  <a:srgbClr val="003969"/>
                </a:solidFill>
                <a:latin typeface="ITC Avant Garde Std Bk" pitchFamily="50" charset="0"/>
              </a:rPr>
              <a:t>Publicidad para la marca - establezca relaciones mediante el diálogo con los clientes</a:t>
            </a:r>
          </a:p>
          <a:p>
            <a:pPr marL="0" indent="0" eaLnBrk="1" hangingPunct="1"/>
            <a:r>
              <a:rPr lang="es-ES" sz="2400" smtClean="0">
                <a:solidFill>
                  <a:srgbClr val="003969"/>
                </a:solidFill>
                <a:latin typeface="ITC Avant Garde Std Bk" pitchFamily="50" charset="0"/>
              </a:rPr>
              <a:t>Sesiones de gran duración y visitas repetidas</a:t>
            </a:r>
            <a:endParaRPr lang="en-US" sz="1800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1800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1800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1800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1800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1800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/>
            <a:endParaRPr lang="en-US" sz="1800" smtClean="0">
              <a:solidFill>
                <a:srgbClr val="003969"/>
              </a:solidFill>
              <a:latin typeface="Avant Garde" charset="0"/>
            </a:endParaRPr>
          </a:p>
          <a:p>
            <a:pPr marL="0" indent="0" eaLnBrk="1" hangingPunct="1"/>
            <a:endParaRPr lang="en-US" sz="1800" smtClean="0">
              <a:solidFill>
                <a:srgbClr val="003969"/>
              </a:solidFill>
              <a:latin typeface="Avant Gard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4077" r="4077"/>
          <a:stretch>
            <a:fillRect/>
          </a:stretch>
        </p:blipFill>
        <p:spPr bwMode="auto">
          <a:xfrm rot="-206339">
            <a:off x="8651875" y="2427288"/>
            <a:ext cx="7507288" cy="8108950"/>
          </a:xfrm>
          <a:prstGeom prst="rect">
            <a:avLst/>
          </a:prstGeom>
          <a:solidFill>
            <a:srgbClr val="EDEDED"/>
          </a:solidFill>
          <a:ln w="762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808080">
                <a:alpha val="40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tipping point-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1881188"/>
            <a:ext cx="10525125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circl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637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FreeRide Games engancha</a:t>
            </a:r>
          </a:p>
        </p:txBody>
      </p:sp>
      <p:sp>
        <p:nvSpPr>
          <p:cNvPr id="15365" name="TextBox 17"/>
          <p:cNvSpPr txBox="1">
            <a:spLocks noChangeArrowheads="1"/>
          </p:cNvSpPr>
          <p:nvPr/>
        </p:nvSpPr>
        <p:spPr bwMode="auto">
          <a:xfrm>
            <a:off x="9601200" y="2209800"/>
            <a:ext cx="20574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/>
            <a:r>
              <a:rPr lang="es-ES" sz="1900" b="1" u="sng">
                <a:solidFill>
                  <a:srgbClr val="003969"/>
                </a:solidFill>
                <a:latin typeface="ITC Avant Garde Std Bk" pitchFamily="50" charset="0"/>
              </a:rPr>
              <a:t>Más del 60% juega a diario</a:t>
            </a:r>
            <a:endParaRPr lang="en-US" sz="1900" b="1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15366" name="TextBox 19"/>
          <p:cNvSpPr txBox="1">
            <a:spLocks noChangeArrowheads="1"/>
          </p:cNvSpPr>
          <p:nvPr/>
        </p:nvSpPr>
        <p:spPr bwMode="auto">
          <a:xfrm>
            <a:off x="11430000" y="5338763"/>
            <a:ext cx="22098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700" b="1" u="sng">
                <a:solidFill>
                  <a:srgbClr val="003969"/>
                </a:solidFill>
                <a:latin typeface="ITC Avant Garde Std Bk" pitchFamily="50" charset="0"/>
              </a:rPr>
              <a:t>Media de tiempo de juego por sesión de 45 minutos </a:t>
            </a:r>
            <a:endParaRPr lang="en-US" sz="1700" b="1" u="sng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15367" name="TextBox 21"/>
          <p:cNvSpPr txBox="1">
            <a:spLocks noChangeArrowheads="1"/>
          </p:cNvSpPr>
          <p:nvPr/>
        </p:nvSpPr>
        <p:spPr bwMode="auto">
          <a:xfrm>
            <a:off x="11677650" y="3284538"/>
            <a:ext cx="15049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/>
            <a:r>
              <a:rPr lang="en-US" sz="1900" b="1" u="sng">
                <a:solidFill>
                  <a:srgbClr val="003969"/>
                </a:solidFill>
                <a:latin typeface="ITC Avant Garde Std Bk" pitchFamily="50" charset="0"/>
              </a:rPr>
              <a:t>11 horas al mes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1600200" y="2225675"/>
            <a:ext cx="5334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650" b="1" dirty="0">
                <a:solidFill>
                  <a:srgbClr val="005393"/>
                </a:solidFill>
                <a:latin typeface="ITC Avant Garde Std Bk" pitchFamily="50" charset="0"/>
                <a:sym typeface="Myriad Pro Semibold" charset="0"/>
              </a:rPr>
              <a:t>El único sitio de juegos casuales que proporciona a los usuarios un acceso ilimitado a la versión completa de los juegos más populares y totalmente GRATIS </a:t>
            </a:r>
            <a:endParaRPr lang="en-US" sz="2650" b="1" dirty="0">
              <a:solidFill>
                <a:srgbClr val="005393"/>
              </a:solidFill>
              <a:latin typeface="ITC Avant Garde Std B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777875" y="-155575"/>
            <a:ext cx="13989050" cy="1676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Nuestro público</a:t>
            </a:r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2268538" y="2286000"/>
            <a:ext cx="11371262" cy="5632450"/>
            <a:chOff x="1752600" y="1810323"/>
            <a:chExt cx="12331302" cy="6107346"/>
          </a:xfrm>
        </p:grpSpPr>
        <p:grpSp>
          <p:nvGrpSpPr>
            <p:cNvPr id="1033" name="Group 41"/>
            <p:cNvGrpSpPr>
              <a:grpSpLocks/>
            </p:cNvGrpSpPr>
            <p:nvPr/>
          </p:nvGrpSpPr>
          <p:grpSpPr bwMode="auto">
            <a:xfrm>
              <a:off x="1752600" y="1828800"/>
              <a:ext cx="3810000" cy="6088869"/>
              <a:chOff x="711065" y="3200400"/>
              <a:chExt cx="2730140" cy="4989772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902272" y="3200400"/>
                <a:ext cx="2368509" cy="838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14630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dirty="0" err="1">
                    <a:solidFill>
                      <a:srgbClr val="005393"/>
                    </a:solidFill>
                    <a:latin typeface="ITC Avant Garde Std Bk"/>
                    <a:cs typeface="ITC Avant Garde Std Bk"/>
                  </a:rPr>
                  <a:t>Estados</a:t>
                </a:r>
                <a:r>
                  <a:rPr lang="en-US" sz="2500" dirty="0">
                    <a:solidFill>
                      <a:srgbClr val="005393"/>
                    </a:solidFill>
                    <a:latin typeface="ITC Avant Garde Std Bk"/>
                    <a:cs typeface="ITC Avant Garde Std Bk"/>
                  </a:rPr>
                  <a:t> </a:t>
                </a:r>
                <a:r>
                  <a:rPr lang="en-US" sz="2500" dirty="0" err="1">
                    <a:solidFill>
                      <a:srgbClr val="005393"/>
                    </a:solidFill>
                    <a:latin typeface="ITC Avant Garde Std Bk"/>
                    <a:cs typeface="ITC Avant Garde Std Bk"/>
                  </a:rPr>
                  <a:t>Unidos</a:t>
                </a:r>
                <a:endParaRPr lang="en-US" sz="2500" dirty="0">
                  <a:solidFill>
                    <a:srgbClr val="005393"/>
                  </a:solidFill>
                  <a:latin typeface="ITC Avant Garde Std Bk"/>
                  <a:cs typeface="ITC Avant Garde Std Bk"/>
                </a:endParaRPr>
              </a:p>
            </p:txBody>
          </p:sp>
          <p:pic>
            <p:nvPicPr>
              <p:cNvPr id="1039" name="Picture 4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1065" y="3733800"/>
                <a:ext cx="2730140" cy="4456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1027" name="Chart 32"/>
            <p:cNvGraphicFramePr>
              <a:graphicFrameLocks/>
            </p:cNvGraphicFramePr>
            <p:nvPr/>
          </p:nvGraphicFramePr>
          <p:xfrm>
            <a:off x="1830068" y="3051416"/>
            <a:ext cx="3577334" cy="4184599"/>
          </p:xfrm>
          <a:graphic>
            <a:graphicData uri="http://schemas.openxmlformats.org/presentationml/2006/ole">
              <p:oleObj spid="_x0000_s1027" name="Chart" r:id="rId5" imgW="3301878" imgH="3860658" progId="Excel.Chart.8">
                <p:embed/>
              </p:oleObj>
            </a:graphicData>
          </a:graphic>
        </p:graphicFrame>
        <p:grpSp>
          <p:nvGrpSpPr>
            <p:cNvPr id="1034" name="Group 41"/>
            <p:cNvGrpSpPr>
              <a:grpSpLocks/>
            </p:cNvGrpSpPr>
            <p:nvPr/>
          </p:nvGrpSpPr>
          <p:grpSpPr bwMode="auto">
            <a:xfrm>
              <a:off x="5971562" y="1810323"/>
              <a:ext cx="3810000" cy="6088869"/>
              <a:chOff x="711065" y="3200400"/>
              <a:chExt cx="2730140" cy="4989772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998964" y="3200400"/>
                <a:ext cx="2174140" cy="838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14630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500" dirty="0" err="1">
                    <a:solidFill>
                      <a:srgbClr val="005393"/>
                    </a:solidFill>
                    <a:latin typeface="ITC Avant Garde Std Bk"/>
                    <a:cs typeface="ITC Avant Garde Std Bk"/>
                  </a:rPr>
                  <a:t>Reino</a:t>
                </a:r>
                <a:r>
                  <a:rPr lang="en-US" sz="2500" dirty="0">
                    <a:solidFill>
                      <a:srgbClr val="005393"/>
                    </a:solidFill>
                    <a:latin typeface="ITC Avant Garde Std Bk"/>
                    <a:cs typeface="ITC Avant Garde Std Bk"/>
                  </a:rPr>
                  <a:t> </a:t>
                </a:r>
                <a:r>
                  <a:rPr lang="en-US" sz="2500" dirty="0" err="1">
                    <a:solidFill>
                      <a:srgbClr val="005393"/>
                    </a:solidFill>
                    <a:latin typeface="ITC Avant Garde Std Bk"/>
                    <a:cs typeface="ITC Avant Garde Std Bk"/>
                  </a:rPr>
                  <a:t>Unido</a:t>
                </a:r>
                <a:endParaRPr lang="en-US" sz="2500" dirty="0">
                  <a:solidFill>
                    <a:srgbClr val="005393"/>
                  </a:solidFill>
                  <a:latin typeface="ITC Avant Garde Std Bk"/>
                  <a:cs typeface="ITC Avant Garde Std Bk"/>
                </a:endParaRPr>
              </a:p>
            </p:txBody>
          </p:sp>
          <p:pic>
            <p:nvPicPr>
              <p:cNvPr id="1037" name="Picture 41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1065" y="3733800"/>
                <a:ext cx="2730140" cy="4456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5" name="Picture 4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73902" y="2478926"/>
              <a:ext cx="3810000" cy="5437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3030538" y="1519238"/>
            <a:ext cx="929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400" b="1">
                <a:solidFill>
                  <a:srgbClr val="003969"/>
                </a:solidFill>
                <a:latin typeface="ITC Avant Garde Std Bk" pitchFamily="50" charset="0"/>
              </a:rPr>
              <a:t>Comparación del número total de visitantes únicos</a:t>
            </a:r>
            <a:endParaRPr lang="en-US" sz="2400" b="1">
              <a:solidFill>
                <a:srgbClr val="003969"/>
              </a:solidFill>
              <a:latin typeface="ITC Avant Garde Std Bk" pitchFamily="50" charset="0"/>
            </a:endParaRPr>
          </a:p>
        </p:txBody>
      </p:sp>
      <p:graphicFrame>
        <p:nvGraphicFramePr>
          <p:cNvPr id="1026" name="Chart 16"/>
          <p:cNvGraphicFramePr>
            <a:graphicFrameLocks/>
          </p:cNvGraphicFramePr>
          <p:nvPr/>
        </p:nvGraphicFramePr>
        <p:xfrm>
          <a:off x="6149975" y="3394075"/>
          <a:ext cx="3684588" cy="4122738"/>
        </p:xfrm>
        <a:graphic>
          <a:graphicData uri="http://schemas.openxmlformats.org/presentationml/2006/ole">
            <p:oleObj spid="_x0000_s1026" name="Chart" r:id="rId6" imgW="3682864" imgH="4127348" progId="Excel.Chart.8">
              <p:embed/>
            </p:oleObj>
          </a:graphicData>
        </a:graphic>
      </p:graphicFrame>
      <p:sp>
        <p:nvSpPr>
          <p:cNvPr id="1031" name="TextBox 16"/>
          <p:cNvSpPr txBox="1">
            <a:spLocks noChangeArrowheads="1"/>
          </p:cNvSpPr>
          <p:nvPr/>
        </p:nvSpPr>
        <p:spPr bwMode="auto">
          <a:xfrm>
            <a:off x="10134600" y="3548063"/>
            <a:ext cx="35052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s-ES" sz="2300">
                <a:solidFill>
                  <a:srgbClr val="005393"/>
                </a:solidFill>
                <a:latin typeface="ITC Avant Garde Std Bk" pitchFamily="50" charset="0"/>
              </a:rPr>
              <a:t>9,4 millones de visitantes únicos</a:t>
            </a:r>
          </a:p>
          <a:p>
            <a:endParaRPr lang="en-US" sz="2300">
              <a:solidFill>
                <a:srgbClr val="005393"/>
              </a:solidFill>
              <a:latin typeface="ITC Avant Garde Std Bk" pitchFamily="50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300">
                <a:solidFill>
                  <a:srgbClr val="005393"/>
                </a:solidFill>
                <a:latin typeface="ITC Avant Garde Std Bk" pitchFamily="50" charset="0"/>
              </a:rPr>
              <a:t>960 millones de impresiones</a:t>
            </a:r>
          </a:p>
          <a:p>
            <a:endParaRPr lang="en-US" sz="2300">
              <a:solidFill>
                <a:srgbClr val="005393"/>
              </a:solidFill>
              <a:latin typeface="ITC Avant Garde Std Bk" pitchFamily="50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300">
                <a:solidFill>
                  <a:srgbClr val="005393"/>
                </a:solidFill>
                <a:latin typeface="ITC Avant Garde Std Bk" pitchFamily="50" charset="0"/>
                <a:sym typeface="Wingdings" pitchFamily="2" charset="2"/>
              </a:rPr>
              <a:t>Público: </a:t>
            </a:r>
          </a:p>
          <a:p>
            <a:r>
              <a:rPr lang="en-US" sz="2300">
                <a:solidFill>
                  <a:srgbClr val="005393"/>
                </a:solidFill>
                <a:latin typeface="ITC Avant Garde Std Bk" pitchFamily="50" charset="0"/>
                <a:sym typeface="Myriad Pro Semibold" charset="0"/>
              </a:rPr>
              <a:t>79% de mujeres</a:t>
            </a:r>
          </a:p>
          <a:p>
            <a:r>
              <a:rPr lang="fr-FR" sz="2300">
                <a:solidFill>
                  <a:srgbClr val="005393"/>
                </a:solidFill>
                <a:latin typeface="ITC Avant Garde Std Bk" pitchFamily="50" charset="0"/>
                <a:sym typeface="Myriad Pro Semibold" charset="0"/>
              </a:rPr>
              <a:t>74% </a:t>
            </a:r>
            <a:r>
              <a:rPr lang="es-ES" sz="2300">
                <a:solidFill>
                  <a:srgbClr val="005393"/>
                </a:solidFill>
                <a:latin typeface="ITC Avant Garde Std Bk" pitchFamily="50" charset="0"/>
                <a:sym typeface="Myriad Pro Semibold" charset="0"/>
              </a:rPr>
              <a:t>entre 25 y 54 años </a:t>
            </a:r>
            <a:endParaRPr lang="en-US" sz="2300">
              <a:solidFill>
                <a:srgbClr val="005393"/>
              </a:solidFill>
              <a:latin typeface="ITC Avant Garde Std Bk" pitchFamily="50" charset="0"/>
            </a:endParaRPr>
          </a:p>
          <a:p>
            <a:endParaRPr lang="en-US" sz="2300">
              <a:solidFill>
                <a:srgbClr val="005393"/>
              </a:solidFill>
              <a:latin typeface="ITC Avant Garde Std Bk" pitchFamily="50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0210800" y="2286000"/>
            <a:ext cx="3276600" cy="9432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dirty="0">
                <a:solidFill>
                  <a:srgbClr val="005393"/>
                </a:solidFill>
                <a:latin typeface="ITC Avant Garde Std Bk"/>
                <a:cs typeface="ITC Avant Garde Std Bk"/>
              </a:rPr>
              <a:t>En todo el mundo, enero de 2012</a:t>
            </a:r>
            <a:endParaRPr lang="en-US" sz="2300" dirty="0">
              <a:solidFill>
                <a:srgbClr val="005393"/>
              </a:solidFill>
              <a:latin typeface="ITC Avant Garde Std Bk"/>
              <a:cs typeface="ITC Avant Garde Std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55575"/>
            <a:ext cx="14766925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5750" b="1" dirty="0" err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Inventario</a:t>
            </a:r>
            <a:r>
              <a:rPr lang="en-US" sz="5750" b="1" dirty="0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 </a:t>
            </a:r>
            <a:r>
              <a:rPr lang="en-US" sz="5750" b="1" dirty="0" err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estándar</a:t>
            </a:r>
            <a:r>
              <a:rPr lang="en-US" sz="5750" b="1" dirty="0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 del </a:t>
            </a:r>
            <a:r>
              <a:rPr lang="en-US" sz="5750" b="1" dirty="0" err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sitio</a:t>
            </a:r>
            <a:endParaRPr lang="en-US" sz="5750" b="1" dirty="0" smtClean="0">
              <a:latin typeface="ITC Avant Garde Std Bk" pitchFamily="50" charset="0"/>
              <a:ea typeface="ITC Avant Garde Std Bk" pitchFamily="50" charset="0"/>
              <a:cs typeface="ITC Avant Garde Std Bk" pitchFamily="50" charset="0"/>
            </a:endParaRPr>
          </a:p>
        </p:txBody>
      </p:sp>
      <p:pic>
        <p:nvPicPr>
          <p:cNvPr id="16387" name="Picture 8" descr="ads-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624013"/>
            <a:ext cx="4619625" cy="81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5"/>
          <p:cNvSpPr txBox="1">
            <a:spLocks noChangeArrowheads="1"/>
          </p:cNvSpPr>
          <p:nvPr/>
        </p:nvSpPr>
        <p:spPr bwMode="auto">
          <a:xfrm>
            <a:off x="8872538" y="3017838"/>
            <a:ext cx="62912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20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Página de inicio 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1. 728x90  (opción de anuncio desplegable)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2. 300x250 (opción de anuncio desplegable)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3. 160x600 (opción de anuncio desplegable)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endParaRPr lang="en-US" sz="1800">
              <a:solidFill>
                <a:srgbClr val="003969"/>
              </a:solidFill>
              <a:latin typeface="ITC Avant Garde Std Bk" pitchFamily="50" charset="0"/>
              <a:sym typeface="Myriad Pro Semibold" charset="0"/>
            </a:endParaRP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endParaRPr lang="en-US" sz="1800">
              <a:solidFill>
                <a:srgbClr val="003969"/>
              </a:solidFill>
              <a:latin typeface="ITC Avant Garde Std Bk" pitchFamily="50" charset="0"/>
              <a:sym typeface="Myriad Pro Semibold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491538" y="3030538"/>
            <a:ext cx="371475" cy="371475"/>
          </a:xfrm>
          <a:prstGeom prst="rect">
            <a:avLst/>
          </a:prstGeom>
          <a:solidFill>
            <a:srgbClr val="F3DF20"/>
          </a:solidFill>
          <a:ln>
            <a:noFill/>
          </a:ln>
          <a:effectLst>
            <a:outerShdw blurRad="40005" dist="22987" dir="5400000" sx="111000" sy="111000" algn="tl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948738" y="4572000"/>
            <a:ext cx="5757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/>
            <a:r>
              <a:rPr lang="es-ES" sz="1800" b="1">
                <a:solidFill>
                  <a:srgbClr val="003969"/>
                </a:solidFill>
                <a:latin typeface="ITC Avant Garde Std Bk" pitchFamily="50" charset="0"/>
              </a:rPr>
              <a:t>Unidades IAB de alto impacto, anuncios desplegables/con gran contenido multimedia, vídeo</a:t>
            </a:r>
            <a:endParaRPr lang="en-US" sz="1800" b="1">
              <a:solidFill>
                <a:srgbClr val="003969"/>
              </a:solidFill>
              <a:latin typeface="ITC Avant Garde Std B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155575"/>
            <a:ext cx="14766925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5750" b="1" dirty="0" err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Inventario</a:t>
            </a:r>
            <a:r>
              <a:rPr lang="en-US" sz="5750" b="1" dirty="0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 </a:t>
            </a:r>
            <a:r>
              <a:rPr lang="en-US" sz="5750" b="1" dirty="0" err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estándar</a:t>
            </a:r>
            <a:r>
              <a:rPr lang="en-US" sz="5750" b="1" dirty="0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 del </a:t>
            </a:r>
            <a:r>
              <a:rPr lang="en-US" sz="5750" b="1" dirty="0" err="1" smtClean="0">
                <a:latin typeface="ITC Avant Garde Std Bk" pitchFamily="50" charset="0"/>
                <a:ea typeface="ITC Avant Garde Std Bk" pitchFamily="50" charset="0"/>
                <a:cs typeface="ITC Avant Garde Std Bk" pitchFamily="50" charset="0"/>
              </a:rPr>
              <a:t>sitio</a:t>
            </a:r>
            <a:endParaRPr lang="en-US" sz="5750" b="1" dirty="0" smtClean="0">
              <a:latin typeface="ITC Avant Garde Std Bk" pitchFamily="50" charset="0"/>
              <a:ea typeface="ITC Avant Garde Std Bk" pitchFamily="50" charset="0"/>
              <a:cs typeface="ITC Avant Garde Std Bk" pitchFamily="50" charset="0"/>
            </a:endParaRPr>
          </a:p>
        </p:txBody>
      </p:sp>
      <p:pic>
        <p:nvPicPr>
          <p:cNvPr id="17411" name="Picture 8" descr="ads-0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228850"/>
            <a:ext cx="46196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5"/>
          <p:cNvSpPr txBox="1">
            <a:spLocks noChangeArrowheads="1"/>
          </p:cNvSpPr>
          <p:nvPr/>
        </p:nvSpPr>
        <p:spPr bwMode="auto">
          <a:xfrm>
            <a:off x="8872538" y="3017838"/>
            <a:ext cx="62912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20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Páginas por canal/género 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1. 728x90 	(opción de anuncio desplegable)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2. 300x250	(opción de anuncio desplegable)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r>
              <a:rPr lang="en-US" sz="18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3. 160x600 (opción de anuncio desplegable)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endParaRPr lang="en-US" sz="1800">
              <a:solidFill>
                <a:srgbClr val="003969"/>
              </a:solidFill>
              <a:latin typeface="ITC Avant Garde Std Bk" pitchFamily="50" charset="0"/>
              <a:sym typeface="Myriad Pro Semibold" charset="0"/>
            </a:endParaRPr>
          </a:p>
          <a:p>
            <a:pPr marL="342900" indent="-342900" eaLnBrk="0" hangingPunct="0">
              <a:spcBef>
                <a:spcPct val="20000"/>
              </a:spcBef>
              <a:buSzPct val="50000"/>
            </a:pPr>
            <a:endParaRPr lang="en-US" sz="1800">
              <a:solidFill>
                <a:srgbClr val="003969"/>
              </a:solidFill>
              <a:latin typeface="ITC Avant Garde Std Bk" pitchFamily="50" charset="0"/>
              <a:sym typeface="Myriad Pro Semibold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491538" y="3030538"/>
            <a:ext cx="371475" cy="371475"/>
          </a:xfrm>
          <a:prstGeom prst="rect">
            <a:avLst/>
          </a:prstGeom>
          <a:solidFill>
            <a:srgbClr val="F3DF20"/>
          </a:solidFill>
          <a:ln>
            <a:noFill/>
          </a:ln>
          <a:effectLst>
            <a:outerShdw blurRad="40005" dist="22987" dir="5400000" sx="111000" sy="111000" algn="tl" rotWithShape="0">
              <a:srgbClr val="80808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8077200" y="5641975"/>
            <a:ext cx="2559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Moda y belleza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Comida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Mascotas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Verdes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Viajes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Vida familiar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8948738" y="4572000"/>
            <a:ext cx="5757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/>
            <a:r>
              <a:rPr lang="fr-FR" sz="1800" b="1">
                <a:solidFill>
                  <a:srgbClr val="003969"/>
                </a:solidFill>
                <a:latin typeface="ITC Avant Garde Std Bk" pitchFamily="50" charset="0"/>
              </a:rPr>
              <a:t>Unités IAB à fort impact, pubs média extensibles et riches, vidéos</a:t>
            </a:r>
            <a:endParaRPr lang="en-US" sz="1800" b="1">
              <a:solidFill>
                <a:srgbClr val="003969"/>
              </a:solidFill>
              <a:latin typeface="ITC Avant Garde Std Bk" pitchFamily="50" charset="0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8686800" y="5334000"/>
            <a:ext cx="3113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Los canales incluyen: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12047538" y="5334000"/>
            <a:ext cx="3113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Los géneros incluyen:</a:t>
            </a:r>
          </a:p>
        </p:txBody>
      </p:sp>
      <p:sp>
        <p:nvSpPr>
          <p:cNvPr id="17418" name="TextBox 6"/>
          <p:cNvSpPr txBox="1">
            <a:spLocks noChangeArrowheads="1"/>
          </p:cNvSpPr>
          <p:nvPr/>
        </p:nvSpPr>
        <p:spPr bwMode="auto">
          <a:xfrm>
            <a:off x="11480800" y="5638800"/>
            <a:ext cx="3670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Estrategia/Simulación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Arcade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Cartas/Casino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Deportes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Juegos de mesa/palabras</a:t>
            </a:r>
          </a:p>
          <a:p>
            <a:pPr marL="982663" lvl="1" indent="-342900">
              <a:buSzPct val="50000"/>
            </a:pPr>
            <a:r>
              <a:rPr lang="en-US" sz="1600">
                <a:solidFill>
                  <a:srgbClr val="003969"/>
                </a:solidFill>
                <a:latin typeface="ITC Avant Garde Std Bk" pitchFamily="50" charset="0"/>
                <a:sym typeface="Myriad Pro Semibold" charset="0"/>
              </a:rPr>
              <a:t>En línea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prstDash val="sysDot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8530</TotalTime>
  <Words>712</Words>
  <Application>Microsoft Office PowerPoint</Application>
  <PresentationFormat>Custom</PresentationFormat>
  <Paragraphs>140</Paragraphs>
  <Slides>16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Calibri</vt:lpstr>
      <vt:lpstr>Arial</vt:lpstr>
      <vt:lpstr>ITC Avant Garde Gothic Demi</vt:lpstr>
      <vt:lpstr>ITC Avant Garde Gothic</vt:lpstr>
      <vt:lpstr>MS PGothic</vt:lpstr>
      <vt:lpstr>ITC Avant Garde Std Bk</vt:lpstr>
      <vt:lpstr>ITC Avant Garde Std Md</vt:lpstr>
      <vt:lpstr>Avant Garde</vt:lpstr>
      <vt:lpstr>Myriad Pro Semibold</vt:lpstr>
      <vt:lpstr>Wingdings</vt:lpstr>
      <vt:lpstr>Office Theme</vt:lpstr>
      <vt:lpstr>Microsoft Excel Chart</vt:lpstr>
      <vt:lpstr>FreeRide Games Publicidad y patrocinios</vt:lpstr>
      <vt:lpstr>Información clave </vt:lpstr>
      <vt:lpstr>Información clave</vt:lpstr>
      <vt:lpstr>Nuestra empresa</vt:lpstr>
      <vt:lpstr>El socio completo</vt:lpstr>
      <vt:lpstr>FreeRide Games engancha</vt:lpstr>
      <vt:lpstr>Nuestro público</vt:lpstr>
      <vt:lpstr>Inventario estándar del sitio</vt:lpstr>
      <vt:lpstr>Inventario estándar del sitio</vt:lpstr>
      <vt:lpstr>Inventario de GameFrame™</vt:lpstr>
      <vt:lpstr>Inventario de videos</vt:lpstr>
      <vt:lpstr>Publicidad personalizadas</vt:lpstr>
      <vt:lpstr>Soluciones “Game Skin”</vt:lpstr>
      <vt:lpstr>Soluciones en juego</vt:lpstr>
      <vt:lpstr>Tarifas y contacto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exent</dc:creator>
  <cp:lastModifiedBy>Ehud Lavi</cp:lastModifiedBy>
  <cp:revision>751</cp:revision>
  <cp:lastPrinted>2011-05-25T20:16:14Z</cp:lastPrinted>
  <dcterms:created xsi:type="dcterms:W3CDTF">2011-06-01T16:00:41Z</dcterms:created>
  <dcterms:modified xsi:type="dcterms:W3CDTF">2012-06-19T08:53:05Z</dcterms:modified>
</cp:coreProperties>
</file>